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guage Centre" initials="L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9T13:07:57.110" idx="1">
    <p:pos x="825" y="981"/>
    <p:text>Ceannlitreacha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9T13:11:21.942" idx="2">
    <p:pos x="2787" y="5005"/>
    <p:text>Spás bainte amach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063C-AFE5-4C22-8203-97A830ECF20A}" type="datetimeFigureOut">
              <a:rPr lang="en-IE" smtClean="0"/>
              <a:pPr/>
              <a:t>20/06/2013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A106-768A-4AD8-9580-ABC346D42EE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3147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A106-768A-4AD8-9580-ABC346D42EEE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image" Target="../media/image17.jpeg"/><Relationship Id="rId4" Type="http://schemas.openxmlformats.org/officeDocument/2006/relationships/image" Target="../media/image20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Gníomhaíochtaí Labhartha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ean\Desktop\tá sé 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"/>
            <a:ext cx="1752600" cy="2053660"/>
          </a:xfrm>
          <a:prstGeom prst="rect">
            <a:avLst/>
          </a:prstGeom>
          <a:noFill/>
        </p:spPr>
      </p:pic>
      <p:pic>
        <p:nvPicPr>
          <p:cNvPr id="1032" name="Picture 8" descr="C:\Users\Sean\Desktop\ag cur sneach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451" y="4820815"/>
            <a:ext cx="2009775" cy="1381125"/>
          </a:xfrm>
          <a:prstGeom prst="rect">
            <a:avLst/>
          </a:prstGeom>
          <a:noFill/>
        </p:spPr>
      </p:pic>
      <p:pic>
        <p:nvPicPr>
          <p:cNvPr id="1029" name="Picture 5" descr="C:\Users\Sean\Desktop\Ag cur báist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334000"/>
            <a:ext cx="1762125" cy="1533525"/>
          </a:xfrm>
          <a:prstGeom prst="rect">
            <a:avLst/>
          </a:prstGeom>
          <a:noFill/>
        </p:spPr>
      </p:pic>
      <p:pic>
        <p:nvPicPr>
          <p:cNvPr id="1030" name="Picture 6" descr="C:\Users\Sean\Desktop\tá an aimsir go hálain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975" y="7543800"/>
            <a:ext cx="1714500" cy="1428750"/>
          </a:xfrm>
          <a:prstGeom prst="rect">
            <a:avLst/>
          </a:prstGeom>
          <a:noFill/>
        </p:spPr>
      </p:pic>
      <p:pic>
        <p:nvPicPr>
          <p:cNvPr id="10" name="Picture 6" descr="C:\Users\Sean\Desktop\Emonce\tá sé grianmh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6451" y="3399257"/>
            <a:ext cx="2137833" cy="1524000"/>
          </a:xfrm>
          <a:prstGeom prst="rect">
            <a:avLst/>
          </a:prstGeom>
          <a:noFill/>
        </p:spPr>
      </p:pic>
      <p:pic>
        <p:nvPicPr>
          <p:cNvPr id="1027" name="Picture 3" descr="C:\Users\Sean\Desktop\Tá sé flui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362200"/>
            <a:ext cx="1638300" cy="1702012"/>
          </a:xfrm>
          <a:prstGeom prst="rect">
            <a:avLst/>
          </a:prstGeom>
          <a:noFill/>
        </p:spPr>
      </p:pic>
      <p:pic>
        <p:nvPicPr>
          <p:cNvPr id="1028" name="Picture 4" descr="C:\Users\Sean\Desktop\tá sé scamalla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810000"/>
            <a:ext cx="1828800" cy="1628775"/>
          </a:xfrm>
          <a:prstGeom prst="rect">
            <a:avLst/>
          </a:prstGeom>
          <a:noFill/>
        </p:spPr>
      </p:pic>
      <p:pic>
        <p:nvPicPr>
          <p:cNvPr id="6" name="Picture 3" descr="C:\Users\Sean\Desktop\tá sé fu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97718" y="533400"/>
            <a:ext cx="2087515" cy="1743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172200" cy="8530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An Aimsir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6" y="1046097"/>
            <a:ext cx="6172200" cy="8077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te. 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fuar.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fliuch.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gaofar.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scamallach.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grianmhar.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ag cur báistí.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sé ag cur sneachta.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an aimsir go hálainn.</a:t>
            </a:r>
          </a:p>
          <a:p>
            <a:pPr>
              <a:lnSpc>
                <a:spcPct val="200000"/>
              </a:lnSpc>
            </a:pPr>
            <a:r>
              <a:rPr lang="en-IE" dirty="0" smtClean="0">
                <a:latin typeface="Arial" pitchFamily="34" charset="0"/>
                <a:cs typeface="Arial" pitchFamily="34" charset="0"/>
              </a:rPr>
              <a:t>Bhí an aimsir go dona.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Sean\Desktop\tá an aimsir go do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6201940"/>
            <a:ext cx="1771650" cy="1438369"/>
          </a:xfrm>
          <a:prstGeom prst="rect">
            <a:avLst/>
          </a:prstGeom>
          <a:noFill/>
        </p:spPr>
      </p:pic>
      <p:pic>
        <p:nvPicPr>
          <p:cNvPr id="15" name="Picture 9" descr="C:\Users\Sean\Desktop\Emonce\bhí sé gaof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11645" y="1981200"/>
            <a:ext cx="2009775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Conas mar a bhí an aimsir?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ean\Desktop\tá sé 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2209800" cy="2589397"/>
          </a:xfrm>
          <a:prstGeom prst="rect">
            <a:avLst/>
          </a:prstGeom>
          <a:noFill/>
        </p:spPr>
      </p:pic>
      <p:pic>
        <p:nvPicPr>
          <p:cNvPr id="5" name="Picture 3" descr="C:\Users\Sean\Desktop\tá sé fu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43000"/>
            <a:ext cx="2372695" cy="1981200"/>
          </a:xfrm>
          <a:prstGeom prst="rect">
            <a:avLst/>
          </a:prstGeom>
          <a:noFill/>
        </p:spPr>
      </p:pic>
      <p:pic>
        <p:nvPicPr>
          <p:cNvPr id="6" name="Picture 3" descr="C:\Users\Sean\Desktop\Tá sé flu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762000"/>
            <a:ext cx="2420470" cy="2514600"/>
          </a:xfrm>
          <a:prstGeom prst="rect">
            <a:avLst/>
          </a:prstGeom>
          <a:noFill/>
        </p:spPr>
      </p:pic>
      <p:pic>
        <p:nvPicPr>
          <p:cNvPr id="7" name="Picture 9" descr="C:\Users\Sean\Desktop\Emonce\bhí sé gaof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572000"/>
            <a:ext cx="2704512" cy="2076450"/>
          </a:xfrm>
          <a:prstGeom prst="rect">
            <a:avLst/>
          </a:prstGeom>
          <a:noFill/>
        </p:spPr>
      </p:pic>
      <p:pic>
        <p:nvPicPr>
          <p:cNvPr id="8" name="Picture 5" descr="C:\Users\Sean\Desktop\Ag cur báistí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57400"/>
            <a:ext cx="2209800" cy="1923123"/>
          </a:xfrm>
          <a:prstGeom prst="rect">
            <a:avLst/>
          </a:prstGeom>
          <a:noFill/>
        </p:spPr>
      </p:pic>
      <p:pic>
        <p:nvPicPr>
          <p:cNvPr id="9" name="Picture 6" descr="C:\Users\Sean\Desktop\tá an aimsir go hálain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7266" y="6648450"/>
            <a:ext cx="2354580" cy="1962150"/>
          </a:xfrm>
          <a:prstGeom prst="rect">
            <a:avLst/>
          </a:prstGeom>
          <a:noFill/>
        </p:spPr>
      </p:pic>
      <p:pic>
        <p:nvPicPr>
          <p:cNvPr id="10" name="Picture 8" descr="C:\Users\Sean\Desktop\ag cur sneach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2550" y="4185535"/>
            <a:ext cx="2675080" cy="1838325"/>
          </a:xfrm>
          <a:prstGeom prst="rect">
            <a:avLst/>
          </a:prstGeom>
          <a:noFill/>
        </p:spPr>
      </p:pic>
      <p:pic>
        <p:nvPicPr>
          <p:cNvPr id="11" name="Picture 6" descr="C:\Users\Sean\Desktop\Emonce\tá sé grianmh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2819400"/>
            <a:ext cx="2458508" cy="1752600"/>
          </a:xfrm>
          <a:prstGeom prst="rect">
            <a:avLst/>
          </a:prstGeom>
          <a:noFill/>
        </p:spPr>
      </p:pic>
      <p:pic>
        <p:nvPicPr>
          <p:cNvPr id="12" name="Picture 7" descr="C:\Users\Sean\Desktop\tá an aimsir go do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239" y="6023860"/>
            <a:ext cx="2534114" cy="2057399"/>
          </a:xfrm>
          <a:prstGeom prst="rect">
            <a:avLst/>
          </a:prstGeom>
          <a:noFill/>
        </p:spPr>
      </p:pic>
      <p:pic>
        <p:nvPicPr>
          <p:cNvPr id="13" name="Picture 4" descr="C:\Users\Sean\Desktop\tá sé scamallac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92" y="6858000"/>
            <a:ext cx="2286000" cy="2035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00616"/>
          </a:xfrm>
        </p:spPr>
        <p:txBody>
          <a:bodyPr>
            <a:normAutofit fontScale="90000"/>
          </a:bodyPr>
          <a:lstStyle/>
          <a:p>
            <a:r>
              <a:rPr lang="en-IE" smtClean="0">
                <a:latin typeface="Arial" pitchFamily="34" charset="0"/>
                <a:cs typeface="Arial" pitchFamily="34" charset="0"/>
              </a:rPr>
              <a:t>Teocht</a:t>
            </a:r>
            <a:endParaRPr lang="en-I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6172200" cy="7391399"/>
          </a:xfrm>
        </p:spPr>
        <p:txBody>
          <a:bodyPr/>
          <a:lstStyle/>
          <a:p>
            <a:r>
              <a:rPr lang="en-IE" sz="4000" dirty="0" smtClean="0"/>
              <a:t>⁰ </a:t>
            </a:r>
            <a:r>
              <a:rPr lang="en-IE" sz="4000" dirty="0"/>
              <a:t>	</a:t>
            </a:r>
            <a:r>
              <a:rPr lang="en-IE" sz="4000" dirty="0" smtClean="0"/>
              <a:t>	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céim 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-6⁰ 	</a:t>
            </a:r>
            <a:r>
              <a:rPr lang="en-IE" sz="4000" dirty="0" err="1" smtClean="0">
                <a:latin typeface="Arial" pitchFamily="34" charset="0"/>
                <a:cs typeface="Arial" pitchFamily="34" charset="0"/>
              </a:rPr>
              <a:t>rófhuar</a:t>
            </a:r>
            <a:endParaRPr lang="en-IE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0 ⁰ 	an-fhuar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6 ⁰ 	fuar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24 ⁰ 	te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35 ⁰ 	an-te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41 ⁰ 	</a:t>
            </a:r>
            <a:r>
              <a:rPr lang="en-IE" sz="4000" dirty="0" err="1" smtClean="0">
                <a:latin typeface="Arial" pitchFamily="34" charset="0"/>
                <a:cs typeface="Arial" pitchFamily="34" charset="0"/>
              </a:rPr>
              <a:t>róthe</a:t>
            </a:r>
            <a:endParaRPr lang="en-IE" sz="4000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8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Teocht ar lean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267200"/>
            <a:ext cx="18614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r>
              <a:rPr lang="en-I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⁰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56380" y="2133600"/>
            <a:ext cx="21966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r>
              <a:rPr lang="en-I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⁰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7620000"/>
            <a:ext cx="18614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r>
              <a:rPr lang="en-I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⁰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5181600"/>
            <a:ext cx="18614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r>
              <a:rPr lang="en-IE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⁰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400800"/>
            <a:ext cx="13740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-8</a:t>
            </a:r>
            <a:r>
              <a:rPr lang="en-IE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⁰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I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1688" y="7112675"/>
            <a:ext cx="106631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8</a:t>
            </a:r>
            <a:r>
              <a:rPr lang="en-IE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⁰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I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6888" y="3505200"/>
            <a:ext cx="106631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</a:t>
            </a:r>
            <a:r>
              <a:rPr lang="en-IE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⁰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I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524000"/>
            <a:ext cx="13740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-1</a:t>
            </a:r>
            <a:r>
              <a:rPr lang="en-IE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⁰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I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10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172200" cy="10054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Foclóir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6172200" cy="7543799"/>
          </a:xfrm>
        </p:spPr>
        <p:txBody>
          <a:bodyPr>
            <a:normAutofit/>
          </a:bodyPr>
          <a:lstStyle/>
          <a:p>
            <a:r>
              <a:rPr lang="en-IE" sz="4000" dirty="0" smtClean="0"/>
              <a:t>inniu / maidin inniu – An Mháirt</a:t>
            </a:r>
          </a:p>
          <a:p>
            <a:r>
              <a:rPr lang="en-IE" sz="4000" dirty="0" smtClean="0"/>
              <a:t>inné – An Luan</a:t>
            </a:r>
          </a:p>
          <a:p>
            <a:r>
              <a:rPr lang="en-IE" sz="4000" dirty="0" smtClean="0"/>
              <a:t>arú inné – An Domhnach</a:t>
            </a:r>
          </a:p>
          <a:p>
            <a:endParaRPr lang="en-IE" sz="4000" dirty="0" smtClean="0"/>
          </a:p>
          <a:p>
            <a:r>
              <a:rPr lang="en-IE" sz="4000" dirty="0" smtClean="0"/>
              <a:t>Sampla eile:</a:t>
            </a:r>
          </a:p>
          <a:p>
            <a:r>
              <a:rPr lang="en-IE" sz="4000" dirty="0" smtClean="0"/>
              <a:t>inniu – An Chéadaoin</a:t>
            </a:r>
          </a:p>
          <a:p>
            <a:r>
              <a:rPr lang="en-IE" sz="4000" dirty="0" smtClean="0"/>
              <a:t>inné?</a:t>
            </a:r>
          </a:p>
          <a:p>
            <a:r>
              <a:rPr lang="en-IE" sz="4000" dirty="0" smtClean="0"/>
              <a:t>arú inné?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172200" cy="8530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An Ghaeltacht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8913" y="755650"/>
            <a:ext cx="6669087" cy="800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30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Cé a bhí leat?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6172200" cy="7162799"/>
          </a:xfrm>
        </p:spPr>
        <p:txBody>
          <a:bodyPr>
            <a:normAutofit/>
          </a:bodyPr>
          <a:lstStyle/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mac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iníon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athair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máthair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deartháir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deirfiúr = ?</a:t>
            </a:r>
          </a:p>
          <a:p>
            <a:r>
              <a:rPr lang="en-IE" sz="4400" dirty="0" smtClean="0">
                <a:latin typeface="Arial" pitchFamily="34" charset="0"/>
                <a:cs typeface="Arial" pitchFamily="34" charset="0"/>
              </a:rPr>
              <a:t>mo + fear céile = ?</a:t>
            </a:r>
            <a:endParaRPr lang="en-IE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29216"/>
          </a:xfrm>
        </p:spPr>
        <p:txBody>
          <a:bodyPr/>
          <a:lstStyle/>
          <a:p>
            <a:r>
              <a:rPr lang="en-IE" dirty="0" smtClean="0"/>
              <a:t>Taitin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6172200" cy="6705599"/>
          </a:xfrm>
        </p:spPr>
        <p:txBody>
          <a:bodyPr/>
          <a:lstStyle/>
          <a:p>
            <a:r>
              <a:rPr lang="en-IE" dirty="0" smtClean="0"/>
              <a:t>Ar thaitin an áit leat?</a:t>
            </a:r>
          </a:p>
          <a:p>
            <a:pPr lvl="1"/>
            <a:r>
              <a:rPr lang="en-IE" dirty="0" smtClean="0"/>
              <a:t>Thaitin</a:t>
            </a:r>
          </a:p>
          <a:p>
            <a:pPr lvl="1"/>
            <a:r>
              <a:rPr lang="en-IE" dirty="0" smtClean="0"/>
              <a:t>Níor thaitin 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Ar thaitin an bia leat?</a:t>
            </a:r>
          </a:p>
          <a:p>
            <a:pPr lvl="1"/>
            <a:r>
              <a:rPr lang="en-IE" dirty="0" smtClean="0"/>
              <a:t>Thaitin</a:t>
            </a:r>
          </a:p>
          <a:p>
            <a:pPr lvl="1"/>
            <a:r>
              <a:rPr lang="en-IE" dirty="0" smtClean="0"/>
              <a:t>Níor thaitin </a:t>
            </a:r>
          </a:p>
          <a:p>
            <a:endParaRPr lang="en-IE" dirty="0" smtClean="0"/>
          </a:p>
          <a:p>
            <a:r>
              <a:rPr lang="en-IE" dirty="0" smtClean="0"/>
              <a:t>Ar thaitin an aimsir leat?</a:t>
            </a:r>
            <a:endParaRPr lang="en-IE" b="1" dirty="0" smtClean="0"/>
          </a:p>
          <a:p>
            <a:pPr lvl="1"/>
            <a:r>
              <a:rPr lang="en-IE" dirty="0" smtClean="0"/>
              <a:t>Thaitin</a:t>
            </a:r>
          </a:p>
          <a:p>
            <a:pPr lvl="1"/>
            <a:r>
              <a:rPr lang="en-IE" dirty="0" smtClean="0"/>
              <a:t>Níor thaitin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172200" cy="10054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An aimsir chaite 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6172200" cy="7848599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fan 	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Ar fhan? 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D’fhan			Níor fhan.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taitin 		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Ar thaitin an áit leat? 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Thaitin			Níor thaitin.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cas 		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Ar chas tú ar...? 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Chas			Níor </a:t>
            </a:r>
            <a:r>
              <a:rPr lang="en-IE" dirty="0" err="1" smtClean="0">
                <a:latin typeface="Arial" pitchFamily="34" charset="0"/>
                <a:cs typeface="Arial" pitchFamily="34" charset="0"/>
              </a:rPr>
              <a:t>chas.</a:t>
            </a:r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ól 		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Ar ól tú...? 	</a:t>
            </a:r>
          </a:p>
          <a:p>
            <a:pPr lvl="1"/>
            <a:r>
              <a:rPr lang="en-IE" dirty="0" smtClean="0">
                <a:latin typeface="Arial" pitchFamily="34" charset="0"/>
                <a:cs typeface="Arial" pitchFamily="34" charset="0"/>
              </a:rPr>
              <a:t>D’ól			Níor ól.</a:t>
            </a:r>
          </a:p>
          <a:p>
            <a:r>
              <a:rPr lang="en-IE" sz="2800" dirty="0" err="1" smtClean="0">
                <a:latin typeface="Arial" pitchFamily="34" charset="0"/>
                <a:cs typeface="Arial" pitchFamily="34" charset="0"/>
              </a:rPr>
              <a:t>ith</a:t>
            </a:r>
            <a:r>
              <a:rPr lang="en-IE" sz="28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lvl="1"/>
            <a:r>
              <a:rPr lang="en-IE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dirty="0" err="1" smtClean="0">
                <a:latin typeface="Arial" pitchFamily="34" charset="0"/>
                <a:cs typeface="Arial" pitchFamily="34" charset="0"/>
              </a:rPr>
              <a:t>ith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dirty="0" err="1" smtClean="0">
                <a:latin typeface="Arial" pitchFamily="34" charset="0"/>
                <a:cs typeface="Arial" pitchFamily="34" charset="0"/>
              </a:rPr>
              <a:t>tú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...? 	</a:t>
            </a:r>
          </a:p>
          <a:p>
            <a:pPr lvl="1"/>
            <a:r>
              <a:rPr lang="en-IE" dirty="0" err="1" smtClean="0">
                <a:latin typeface="Arial" pitchFamily="34" charset="0"/>
                <a:cs typeface="Arial" pitchFamily="34" charset="0"/>
              </a:rPr>
              <a:t>D’ith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IE" dirty="0" err="1" smtClean="0">
                <a:latin typeface="Arial" pitchFamily="34" charset="0"/>
                <a:cs typeface="Arial" pitchFamily="34" charset="0"/>
              </a:rPr>
              <a:t>Níor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mtClean="0">
                <a:latin typeface="Arial" pitchFamily="34" charset="0"/>
                <a:cs typeface="Arial" pitchFamily="34" charset="0"/>
              </a:rPr>
              <a:t>ith.</a:t>
            </a:r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172200" cy="776816"/>
          </a:xfrm>
        </p:spPr>
        <p:txBody>
          <a:bodyPr>
            <a:noAutofit/>
          </a:bodyPr>
          <a:lstStyle/>
          <a:p>
            <a:r>
              <a:rPr lang="en-IE" sz="4800" dirty="0" smtClean="0">
                <a:latin typeface="Arial" pitchFamily="34" charset="0"/>
                <a:cs typeface="Arial" pitchFamily="34" charset="0"/>
              </a:rPr>
              <a:t>Aidiachtaí</a:t>
            </a:r>
            <a:endParaRPr lang="en-IE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6172200" cy="7543799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áit deas.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na daoine cairdiúil.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bia saor.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deoch daor.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aimsir te. 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aimsir fliuch.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t-</a:t>
            </a:r>
            <a:r>
              <a:rPr lang="en-IE" sz="4000" dirty="0" err="1" smtClean="0">
                <a:latin typeface="Arial" pitchFamily="34" charset="0"/>
                <a:cs typeface="Arial" pitchFamily="34" charset="0"/>
              </a:rPr>
              <a:t>óstán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 mór.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carbhán beag. 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Bhí an trá fada.</a:t>
            </a:r>
          </a:p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Réimíreanna? </a:t>
            </a:r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578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Laethanta saoire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9595" y="60960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001" y="3872204"/>
            <a:ext cx="320984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03" y="1423084"/>
            <a:ext cx="3297195" cy="22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14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172200" cy="990600"/>
          </a:xfrm>
        </p:spPr>
        <p:txBody>
          <a:bodyPr/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Mo Laethanta Saoire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 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6172200" cy="7620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An raibh tú ar laethanta saoire i mbliana?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 Bhí. Bhí mé sa Spáinn.</a:t>
            </a:r>
          </a:p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Ó go deas. Cé a bhí leat?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  Mo bhean chéile, Síle.</a:t>
            </a:r>
          </a:p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Agus cén cineál lóistín a bhí agaibh?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 D’fhanamar in </a:t>
            </a:r>
            <a:r>
              <a:rPr lang="en-IE" sz="3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óstán</a:t>
            </a: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Cad é mar a bhí an aimsir ansin?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 Bhí sé go hálainn / bhí sé go deas / bhí sé grianmhar...</a:t>
            </a:r>
          </a:p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Agus cad é mar a bhí an bia?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B:Ó bhí sé go deas / thaitin sé go mór liom.</a:t>
            </a:r>
          </a:p>
          <a:p>
            <a:pPr>
              <a:buNone/>
            </a:pPr>
            <a:r>
              <a:rPr lang="en-IE" sz="3300" dirty="0" smtClean="0">
                <a:latin typeface="Arial" pitchFamily="34" charset="0"/>
                <a:cs typeface="Arial" pitchFamily="34" charset="0"/>
              </a:rPr>
              <a:t>A: Agus cad é mar a bhí na daoine?</a:t>
            </a:r>
          </a:p>
          <a:p>
            <a:pPr>
              <a:buNone/>
            </a:pP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B: Bhí siad an-deas / an–</a:t>
            </a:r>
            <a:r>
              <a:rPr lang="en-IE" sz="3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chairdiúil</a:t>
            </a:r>
            <a:r>
              <a:rPr lang="en-IE" sz="3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172200" cy="1005416"/>
          </a:xfrm>
        </p:spPr>
        <p:txBody>
          <a:bodyPr/>
          <a:lstStyle/>
          <a:p>
            <a:r>
              <a:rPr lang="en-IE" smtClean="0">
                <a:latin typeface="Arial" pitchFamily="34" charset="0"/>
                <a:cs typeface="Arial" pitchFamily="34" charset="0"/>
              </a:rPr>
              <a:t>An raibh?</a:t>
            </a:r>
            <a:endParaRPr lang="en-I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6172200" cy="7162799"/>
          </a:xfrm>
        </p:spPr>
        <p:txBody>
          <a:bodyPr>
            <a:normAutofit/>
          </a:bodyPr>
          <a:lstStyle/>
          <a:p>
            <a:r>
              <a:rPr lang="en-IE" b="1" dirty="0">
                <a:latin typeface="Arial" pitchFamily="34" charset="0"/>
                <a:cs typeface="Arial" pitchFamily="34" charset="0"/>
              </a:rPr>
              <a:t>An raibh tú </a:t>
            </a:r>
            <a:r>
              <a:rPr lang="en-IE" dirty="0">
                <a:latin typeface="Arial" pitchFamily="34" charset="0"/>
                <a:cs typeface="Arial" pitchFamily="34" charset="0"/>
              </a:rPr>
              <a:t>ar laethanta saoire i mbliana?</a:t>
            </a: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Bhí </a:t>
            </a: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Ní </a:t>
            </a:r>
            <a:r>
              <a:rPr lang="en-IE" b="1" dirty="0" smtClean="0">
                <a:latin typeface="Arial" pitchFamily="34" charset="0"/>
                <a:cs typeface="Arial" pitchFamily="34" charset="0"/>
              </a:rPr>
              <a:t>raibh</a:t>
            </a:r>
          </a:p>
          <a:p>
            <a:endParaRPr lang="en-IE" b="1" dirty="0">
              <a:latin typeface="Arial" pitchFamily="34" charset="0"/>
              <a:cs typeface="Arial" pitchFamily="34" charset="0"/>
            </a:endParaRPr>
          </a:p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An raibh tú?</a:t>
            </a:r>
          </a:p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Bhí +</a:t>
            </a:r>
          </a:p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Ní raibh –</a:t>
            </a:r>
          </a:p>
          <a:p>
            <a:endParaRPr lang="en-IE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5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05416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Cén bhliain?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1"/>
            <a:ext cx="6172200" cy="6644218"/>
          </a:xfrm>
        </p:spPr>
        <p:txBody>
          <a:bodyPr>
            <a:normAutofit lnSpcReduction="10000"/>
          </a:bodyPr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An bhliain seo caite - 2012</a:t>
            </a:r>
          </a:p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I mbliana – 2013</a:t>
            </a:r>
          </a:p>
          <a:p>
            <a:pPr marL="0" indent="0">
              <a:buNone/>
            </a:pPr>
            <a:r>
              <a:rPr lang="en-IE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IE" b="1" dirty="0">
                <a:latin typeface="Arial" pitchFamily="34" charset="0"/>
                <a:cs typeface="Arial" pitchFamily="34" charset="0"/>
              </a:rPr>
              <a:t>raibh </a:t>
            </a:r>
            <a:r>
              <a:rPr lang="en-IE" dirty="0">
                <a:latin typeface="Arial" pitchFamily="34" charset="0"/>
                <a:cs typeface="Arial" pitchFamily="34" charset="0"/>
              </a:rPr>
              <a:t>Seán</a:t>
            </a:r>
            <a:r>
              <a:rPr lang="en-IE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E" dirty="0">
                <a:latin typeface="Arial" pitchFamily="34" charset="0"/>
                <a:cs typeface="Arial" pitchFamily="34" charset="0"/>
              </a:rPr>
              <a:t>ar laethanta saoire an bhliain seo caite?</a:t>
            </a: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Bhí </a:t>
            </a: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Ní raibh</a:t>
            </a:r>
          </a:p>
          <a:p>
            <a:endParaRPr lang="en-IE" dirty="0" smtClean="0"/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An raibh 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Síle</a:t>
            </a:r>
            <a:r>
              <a:rPr lang="en-I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dirty="0">
                <a:latin typeface="Arial" pitchFamily="34" charset="0"/>
                <a:cs typeface="Arial" pitchFamily="34" charset="0"/>
              </a:rPr>
              <a:t>ar laethanta saoire </a:t>
            </a:r>
            <a:r>
              <a:rPr lang="en-IE" dirty="0" smtClean="0">
                <a:latin typeface="Arial" pitchFamily="34" charset="0"/>
                <a:cs typeface="Arial" pitchFamily="34" charset="0"/>
              </a:rPr>
              <a:t>i mbliana?</a:t>
            </a:r>
            <a:endParaRPr lang="en-IE" dirty="0">
              <a:latin typeface="Arial" pitchFamily="34" charset="0"/>
              <a:cs typeface="Arial" pitchFamily="34" charset="0"/>
            </a:endParaRP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Bhí </a:t>
            </a:r>
          </a:p>
          <a:p>
            <a:r>
              <a:rPr lang="en-IE" b="1" dirty="0">
                <a:latin typeface="Arial" pitchFamily="34" charset="0"/>
                <a:cs typeface="Arial" pitchFamily="34" charset="0"/>
              </a:rPr>
              <a:t>Ní raibh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677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6172200" cy="1109472"/>
          </a:xfrm>
        </p:spPr>
        <p:txBody>
          <a:bodyPr/>
          <a:lstStyle/>
          <a:p>
            <a:r>
              <a:rPr lang="en-IE" dirty="0" smtClean="0"/>
              <a:t>Go agus go dtí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6172200" cy="7543800"/>
          </a:xfrm>
        </p:spPr>
        <p:txBody>
          <a:bodyPr>
            <a:normAutofit/>
          </a:bodyPr>
          <a:lstStyle/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Tá mé ag dul </a:t>
            </a:r>
            <a:r>
              <a:rPr lang="en-IE" sz="3600" b="1" dirty="0" smtClean="0">
                <a:latin typeface="Arial" pitchFamily="34" charset="0"/>
                <a:cs typeface="Arial" pitchFamily="34" charset="0"/>
              </a:rPr>
              <a:t>go dtí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An Fhrainc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An Spáinn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An Iodáil</a:t>
            </a:r>
          </a:p>
          <a:p>
            <a:pPr marL="457200" lvl="1" indent="0">
              <a:buNone/>
            </a:pPr>
            <a:endParaRPr lang="en-IE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Tá mé ag dul </a:t>
            </a:r>
            <a:r>
              <a:rPr lang="en-IE" sz="3600" b="1" dirty="0" smtClean="0">
                <a:latin typeface="Arial" pitchFamily="34" charset="0"/>
                <a:cs typeface="Arial" pitchFamily="34" charset="0"/>
              </a:rPr>
              <a:t>go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Meiriceá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Ceanada </a:t>
            </a:r>
          </a:p>
          <a:p>
            <a:pPr lvl="1"/>
            <a:r>
              <a:rPr lang="en-IE" sz="3600" dirty="0" smtClean="0">
                <a:latin typeface="Arial" pitchFamily="34" charset="0"/>
                <a:cs typeface="Arial" pitchFamily="34" charset="0"/>
              </a:rPr>
              <a:t>Sasana</a:t>
            </a:r>
          </a:p>
          <a:p>
            <a:pPr marL="457200" lvl="1" indent="0">
              <a:buNone/>
            </a:pPr>
            <a:endParaRPr lang="en-IE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IE" sz="3600" dirty="0" smtClean="0">
                <a:latin typeface="Arial" pitchFamily="34" charset="0"/>
                <a:cs typeface="Arial" pitchFamily="34" charset="0"/>
              </a:rPr>
              <a:t>Tá mé ag dul </a:t>
            </a:r>
            <a:r>
              <a:rPr lang="en-IE" sz="3600" b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en-IE" sz="3600" dirty="0" smtClean="0">
                <a:latin typeface="Arial" pitchFamily="34" charset="0"/>
                <a:cs typeface="Arial" pitchFamily="34" charset="0"/>
              </a:rPr>
              <a:t> hAlbain.</a:t>
            </a:r>
            <a:endParaRPr lang="en-IE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0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6184"/>
            <a:ext cx="6705600" cy="1005416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Cén áit a raibh tú ar saoire?</a:t>
            </a:r>
            <a:endParaRPr lang="en-I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6172200" cy="7162800"/>
          </a:xfrm>
        </p:spPr>
        <p:txBody>
          <a:bodyPr/>
          <a:lstStyle/>
          <a:p>
            <a:r>
              <a:rPr lang="en-IE" sz="4000" dirty="0">
                <a:latin typeface="Arial" pitchFamily="34" charset="0"/>
                <a:cs typeface="Arial" pitchFamily="34" charset="0"/>
              </a:rPr>
              <a:t>Chaith mé </a:t>
            </a:r>
            <a:endParaRPr lang="en-IE" sz="4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E" sz="4000" dirty="0" smtClean="0">
                <a:latin typeface="Arial" pitchFamily="34" charset="0"/>
                <a:cs typeface="Arial" pitchFamily="34" charset="0"/>
              </a:rPr>
              <a:t> coicís (dhá sheachtain) </a:t>
            </a:r>
            <a:r>
              <a:rPr lang="en-IE" sz="4000" dirty="0">
                <a:latin typeface="Arial" pitchFamily="34" charset="0"/>
                <a:cs typeface="Arial" pitchFamily="34" charset="0"/>
              </a:rPr>
              <a:t>sa Spáinn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ga-IE" sz="4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E" sz="4000" dirty="0" smtClean="0">
                <a:latin typeface="Arial" pitchFamily="34" charset="0"/>
                <a:cs typeface="Arial" pitchFamily="34" charset="0"/>
              </a:rPr>
              <a:t> seachtain </a:t>
            </a:r>
            <a:r>
              <a:rPr lang="en-IE" sz="4000" dirty="0">
                <a:latin typeface="Arial" pitchFamily="34" charset="0"/>
                <a:cs typeface="Arial" pitchFamily="34" charset="0"/>
              </a:rPr>
              <a:t>i Meiriceá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ga-IE" sz="4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E" sz="4000" dirty="0" smtClean="0">
                <a:latin typeface="Arial" pitchFamily="34" charset="0"/>
                <a:cs typeface="Arial" pitchFamily="34" charset="0"/>
              </a:rPr>
              <a:t> deireadh </a:t>
            </a:r>
            <a:r>
              <a:rPr lang="en-IE" sz="4000" dirty="0">
                <a:latin typeface="Arial" pitchFamily="34" charset="0"/>
                <a:cs typeface="Arial" pitchFamily="34" charset="0"/>
              </a:rPr>
              <a:t>seachtaine 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   fada </a:t>
            </a:r>
            <a:r>
              <a:rPr lang="en-IE" sz="4000" dirty="0">
                <a:latin typeface="Arial" pitchFamily="34" charset="0"/>
                <a:cs typeface="Arial" pitchFamily="34" charset="0"/>
              </a:rPr>
              <a:t>i Londain</a:t>
            </a:r>
            <a:r>
              <a:rPr lang="en-IE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ga-IE" sz="4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E" sz="4000" dirty="0" smtClean="0">
                <a:latin typeface="Arial" pitchFamily="34" charset="0"/>
                <a:cs typeface="Arial" pitchFamily="34" charset="0"/>
              </a:rPr>
              <a:t> mí </a:t>
            </a:r>
            <a:r>
              <a:rPr lang="en-IE" sz="4000" dirty="0">
                <a:latin typeface="Arial" pitchFamily="34" charset="0"/>
                <a:cs typeface="Arial" pitchFamily="34" charset="0"/>
              </a:rPr>
              <a:t>san Iodáil.</a:t>
            </a:r>
            <a:endParaRPr lang="ga-IE" sz="4000" dirty="0">
              <a:latin typeface="Arial" pitchFamily="34" charset="0"/>
              <a:cs typeface="Arial" pitchFamily="34" charset="0"/>
            </a:endParaRP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xmlns="" val="13958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192"/>
            <a:ext cx="6172200" cy="853016"/>
          </a:xfrm>
        </p:spPr>
        <p:txBody>
          <a:bodyPr/>
          <a:lstStyle/>
          <a:p>
            <a:r>
              <a:rPr lang="en-IE" smtClean="0">
                <a:latin typeface="Arial" pitchFamily="34" charset="0"/>
                <a:cs typeface="Arial" pitchFamily="34" charset="0"/>
              </a:rPr>
              <a:t>Tréimhse ama</a:t>
            </a:r>
            <a:endParaRPr lang="en-I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6172200" cy="7086599"/>
          </a:xfrm>
        </p:spPr>
        <p:txBody>
          <a:bodyPr/>
          <a:lstStyle/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52796" y="1699230"/>
            <a:ext cx="26308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 lá</a:t>
            </a:r>
            <a:endParaRPr lang="en-IE" sz="8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1393" y="5676947"/>
            <a:ext cx="3259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30 lá</a:t>
            </a:r>
            <a:endParaRPr lang="en-IE" sz="8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611" y="2818150"/>
            <a:ext cx="3259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14 lá</a:t>
            </a:r>
            <a:endParaRPr lang="en-IE" sz="8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4461" y="6545015"/>
            <a:ext cx="26308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8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 lá</a:t>
            </a:r>
            <a:endParaRPr lang="en-IE" sz="8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6635" y="411033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IE" sz="96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407" y="7543800"/>
            <a:ext cx="26308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E" sz="8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4 lá</a:t>
            </a:r>
            <a:endParaRPr lang="en-IE" sz="8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3032" y="4625370"/>
            <a:ext cx="3259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E" sz="8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en-IE" sz="8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lá</a:t>
            </a:r>
            <a:endParaRPr lang="en-IE" sz="8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773497"/>
            <a:ext cx="26308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E" sz="8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IE" sz="8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lá</a:t>
            </a:r>
            <a:endParaRPr lang="en-IE" sz="8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3032" y="914400"/>
            <a:ext cx="32592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E" sz="8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14</a:t>
            </a:r>
            <a:r>
              <a:rPr lang="en-IE" sz="88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lá</a:t>
            </a:r>
            <a:endParaRPr lang="en-IE" sz="88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172200" cy="1005416"/>
          </a:xfrm>
        </p:spPr>
        <p:txBody>
          <a:bodyPr/>
          <a:lstStyle/>
          <a:p>
            <a:r>
              <a:rPr lang="en-IE" dirty="0" smtClean="0"/>
              <a:t>Lóistín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6172200" cy="7848600"/>
          </a:xfrm>
        </p:spPr>
        <p:txBody>
          <a:bodyPr>
            <a:normAutofit fontScale="92500" lnSpcReduction="10000"/>
          </a:bodyPr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D’fhan mé </a:t>
            </a: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IE" sz="4000" dirty="0" err="1" smtClean="0">
                <a:latin typeface="Arial" pitchFamily="34" charset="0"/>
                <a:cs typeface="Arial" pitchFamily="34" charset="0"/>
              </a:rPr>
              <a:t>óstán</a:t>
            </a:r>
            <a:endParaRPr lang="en-IE" sz="4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in árasán</a:t>
            </a: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 mbrú</a:t>
            </a: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 gcarbhán</a:t>
            </a: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 bpuball</a:t>
            </a:r>
          </a:p>
          <a:p>
            <a:pPr lvl="1">
              <a:lnSpc>
                <a:spcPct val="200000"/>
              </a:lnSpc>
            </a:pPr>
            <a:r>
              <a:rPr lang="en-IE" sz="4000" dirty="0" smtClean="0">
                <a:latin typeface="Arial" pitchFamily="34" charset="0"/>
                <a:cs typeface="Arial" pitchFamily="34" charset="0"/>
              </a:rPr>
              <a:t>i dteach saoire </a:t>
            </a:r>
          </a:p>
          <a:p>
            <a:pPr lvl="1"/>
            <a:endParaRPr lang="en-I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13334900441695688764Pair%20of%20Apartment%20Build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784" y="2185987"/>
            <a:ext cx="120173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-tent-dl233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259" y="6781800"/>
            <a:ext cx="2052572" cy="11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233" y="914400"/>
            <a:ext cx="1821180" cy="14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582069" cy="17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863" y="5395964"/>
            <a:ext cx="3032919" cy="14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858" y="7121919"/>
            <a:ext cx="1655591" cy="186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0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3016"/>
          </a:xfrm>
        </p:spPr>
        <p:txBody>
          <a:bodyPr/>
          <a:lstStyle/>
          <a:p>
            <a:r>
              <a:rPr lang="en-IE" smtClean="0">
                <a:latin typeface="Arial" pitchFamily="34" charset="0"/>
                <a:cs typeface="Arial" pitchFamily="34" charset="0"/>
              </a:rPr>
              <a:t>Lóistín ar lean</a:t>
            </a:r>
            <a:endParaRPr lang="en-IE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086" y="1328928"/>
            <a:ext cx="1821180" cy="14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72200"/>
            <a:ext cx="2176463" cy="244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image-tent-dl233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19" y="3733800"/>
            <a:ext cx="3022710" cy="16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032919" cy="14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13334900441695688764Pair%20of%20Apartment%20Building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8164"/>
            <a:ext cx="1720503" cy="19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19" y="6086856"/>
            <a:ext cx="3874334" cy="258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43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556</Words>
  <Application>Microsoft Office PowerPoint</Application>
  <PresentationFormat>On-screen Show (4:3)</PresentationFormat>
  <Paragraphs>188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Gníomhaíochtaí Labhartha</vt:lpstr>
      <vt:lpstr>Laethanta saoire</vt:lpstr>
      <vt:lpstr>An raibh?</vt:lpstr>
      <vt:lpstr>Cén bhliain?</vt:lpstr>
      <vt:lpstr>Go agus go dtí</vt:lpstr>
      <vt:lpstr>Cén áit a raibh tú ar saoire?</vt:lpstr>
      <vt:lpstr>Tréimhse ama</vt:lpstr>
      <vt:lpstr>Lóistín</vt:lpstr>
      <vt:lpstr>Lóistín ar lean</vt:lpstr>
      <vt:lpstr>An Aimsir</vt:lpstr>
      <vt:lpstr>Conas mar a bhí an aimsir?</vt:lpstr>
      <vt:lpstr>Teocht</vt:lpstr>
      <vt:lpstr>Teocht ar lean</vt:lpstr>
      <vt:lpstr>Foclóir</vt:lpstr>
      <vt:lpstr>An Ghaeltacht</vt:lpstr>
      <vt:lpstr>Cé a bhí leat?</vt:lpstr>
      <vt:lpstr>Taitin</vt:lpstr>
      <vt:lpstr>An aimsir chaite </vt:lpstr>
      <vt:lpstr>Aidiachtaí</vt:lpstr>
      <vt:lpstr>Mo Laethanta Saoire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Gníomhaíochtaí Labhartha</dc:title>
  <dc:creator>Ailish Bhreathnach</dc:creator>
  <cp:lastModifiedBy>Language Centre</cp:lastModifiedBy>
  <cp:revision>69</cp:revision>
  <dcterms:created xsi:type="dcterms:W3CDTF">2006-08-16T00:00:00Z</dcterms:created>
  <dcterms:modified xsi:type="dcterms:W3CDTF">2013-06-20T09:44:55Z</dcterms:modified>
</cp:coreProperties>
</file>